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6858000" cy="9144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09" autoAdjust="0"/>
  </p:normalViewPr>
  <p:slideViewPr>
    <p:cSldViewPr>
      <p:cViewPr varScale="1">
        <p:scale>
          <a:sx n="51" d="100"/>
          <a:sy n="51" d="100"/>
        </p:scale>
        <p:origin x="2316" y="84"/>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34331C9-FA9A-4EC3-9D16-B865BCAD4395}" type="datetimeFigureOut">
              <a:rPr lang="en-GB" smtClean="0"/>
              <a:pPr/>
              <a:t>07/06/2023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404737-8A3A-42EF-98C8-6A1E3FA747ED}"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4331C9-FA9A-4EC3-9D16-B865BCAD4395}" type="datetimeFigureOut">
              <a:rPr lang="en-GB" smtClean="0"/>
              <a:pPr/>
              <a:t>07/06/2023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404737-8A3A-42EF-98C8-6A1E3FA747E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4331C9-FA9A-4EC3-9D16-B865BCAD4395}" type="datetimeFigureOut">
              <a:rPr lang="en-GB" smtClean="0"/>
              <a:pPr/>
              <a:t>07/06/2023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404737-8A3A-42EF-98C8-6A1E3FA747ED}"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4331C9-FA9A-4EC3-9D16-B865BCAD4395}" type="datetimeFigureOut">
              <a:rPr lang="en-GB" smtClean="0"/>
              <a:pPr/>
              <a:t>07/06/2023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404737-8A3A-42EF-98C8-6A1E3FA747E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331C9-FA9A-4EC3-9D16-B865BCAD4395}" type="datetimeFigureOut">
              <a:rPr lang="en-GB" smtClean="0"/>
              <a:pPr/>
              <a:t>07/06/2023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404737-8A3A-42EF-98C8-6A1E3FA747ED}"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34331C9-FA9A-4EC3-9D16-B865BCAD4395}" type="datetimeFigureOut">
              <a:rPr lang="en-GB" smtClean="0"/>
              <a:pPr/>
              <a:t>07/06/2023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404737-8A3A-42EF-98C8-6A1E3FA747E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34331C9-FA9A-4EC3-9D16-B865BCAD4395}" type="datetimeFigureOut">
              <a:rPr lang="en-GB" smtClean="0"/>
              <a:pPr/>
              <a:t>07/06/2023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5404737-8A3A-42EF-98C8-6A1E3FA747E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34331C9-FA9A-4EC3-9D16-B865BCAD4395}" type="datetimeFigureOut">
              <a:rPr lang="en-GB" smtClean="0"/>
              <a:pPr/>
              <a:t>07/06/2023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5404737-8A3A-42EF-98C8-6A1E3FA747E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331C9-FA9A-4EC3-9D16-B865BCAD4395}" type="datetimeFigureOut">
              <a:rPr lang="en-GB" smtClean="0"/>
              <a:pPr/>
              <a:t>07/06/2023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5404737-8A3A-42EF-98C8-6A1E3FA747E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4331C9-FA9A-4EC3-9D16-B865BCAD4395}" type="datetimeFigureOut">
              <a:rPr lang="en-GB" smtClean="0"/>
              <a:pPr/>
              <a:t>07/06/2023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404737-8A3A-42EF-98C8-6A1E3FA747E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4331C9-FA9A-4EC3-9D16-B865BCAD4395}" type="datetimeFigureOut">
              <a:rPr lang="en-GB" smtClean="0"/>
              <a:pPr/>
              <a:t>07/06/2023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404737-8A3A-42EF-98C8-6A1E3FA747ED}"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F34331C9-FA9A-4EC3-9D16-B865BCAD4395}" type="datetimeFigureOut">
              <a:rPr lang="en-GB" smtClean="0"/>
              <a:pPr/>
              <a:t>07/06/2023</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D5404737-8A3A-42EF-98C8-6A1E3FA747E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srcRect/>
          <a:stretch>
            <a:fillRect/>
          </a:stretch>
        </p:blipFill>
        <p:spPr bwMode="auto">
          <a:xfrm>
            <a:off x="1200755" y="2724911"/>
            <a:ext cx="5657245" cy="3641600"/>
          </a:xfrm>
          <a:prstGeom prst="rect">
            <a:avLst/>
          </a:prstGeom>
          <a:noFill/>
          <a:ln w="9525" algn="in">
            <a:noFill/>
            <a:miter lim="800000"/>
            <a:headEnd/>
            <a:tailEnd/>
          </a:ln>
          <a:effectLst/>
        </p:spPr>
      </p:pic>
      <p:pic>
        <p:nvPicPr>
          <p:cNvPr id="1030" name="Picture 6"/>
          <p:cNvPicPr>
            <a:picLocks noChangeAspect="1" noChangeArrowheads="1"/>
          </p:cNvPicPr>
          <p:nvPr/>
        </p:nvPicPr>
        <p:blipFill>
          <a:blip r:embed="rId3" cstate="print"/>
          <a:srcRect/>
          <a:stretch>
            <a:fillRect/>
          </a:stretch>
        </p:blipFill>
        <p:spPr bwMode="auto">
          <a:xfrm>
            <a:off x="2374340" y="394374"/>
            <a:ext cx="4204576" cy="1180977"/>
          </a:xfrm>
          <a:prstGeom prst="rect">
            <a:avLst/>
          </a:prstGeom>
          <a:noFill/>
          <a:ln w="9525" algn="in">
            <a:noFill/>
            <a:miter lim="800000"/>
            <a:headEnd/>
            <a:tailEnd/>
          </a:ln>
          <a:effectLst/>
        </p:spPr>
      </p:pic>
      <p:pic>
        <p:nvPicPr>
          <p:cNvPr id="1032" name="Picture 8"/>
          <p:cNvPicPr>
            <a:picLocks noChangeAspect="1" noChangeArrowheads="1"/>
          </p:cNvPicPr>
          <p:nvPr/>
        </p:nvPicPr>
        <p:blipFill>
          <a:blip r:embed="rId4" cstate="print"/>
          <a:srcRect/>
          <a:stretch>
            <a:fillRect/>
          </a:stretch>
        </p:blipFill>
        <p:spPr bwMode="auto">
          <a:xfrm>
            <a:off x="1200756" y="5783623"/>
            <a:ext cx="5581458" cy="1070087"/>
          </a:xfrm>
          <a:prstGeom prst="rect">
            <a:avLst/>
          </a:prstGeom>
          <a:noFill/>
          <a:ln w="9525" algn="in">
            <a:noFill/>
            <a:miter lim="800000"/>
            <a:headEnd/>
            <a:tailEnd/>
          </a:ln>
          <a:effectLst/>
        </p:spPr>
      </p:pic>
      <p:pic>
        <p:nvPicPr>
          <p:cNvPr id="1033" name="Picture 9"/>
          <p:cNvPicPr>
            <a:picLocks noChangeAspect="1" noChangeArrowheads="1"/>
          </p:cNvPicPr>
          <p:nvPr/>
        </p:nvPicPr>
        <p:blipFill>
          <a:blip r:embed="rId5" cstate="print"/>
          <a:srcRect/>
          <a:stretch>
            <a:fillRect/>
          </a:stretch>
        </p:blipFill>
        <p:spPr bwMode="auto">
          <a:xfrm rot="21393661">
            <a:off x="-2907713" y="-2196753"/>
            <a:ext cx="8549611" cy="14376875"/>
          </a:xfrm>
          <a:prstGeom prst="rect">
            <a:avLst/>
          </a:prstGeom>
          <a:noFill/>
          <a:ln w="9525" algn="in">
            <a:noFill/>
            <a:miter lim="800000"/>
            <a:headEnd/>
            <a:tailEnd/>
          </a:ln>
          <a:effectLst/>
        </p:spPr>
      </p:pic>
      <p:sp>
        <p:nvSpPr>
          <p:cNvPr id="1034" name="Text Box 10"/>
          <p:cNvSpPr txBox="1">
            <a:spLocks noChangeArrowheads="1"/>
          </p:cNvSpPr>
          <p:nvPr/>
        </p:nvSpPr>
        <p:spPr bwMode="auto">
          <a:xfrm>
            <a:off x="2428867" y="5786446"/>
            <a:ext cx="4429133" cy="2786082"/>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00"/>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GB" sz="1200" dirty="0">
              <a:solidFill>
                <a:srgbClr val="000000"/>
              </a:solidFill>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Arial" pitchFamily="34" charset="0"/>
              </a:rPr>
              <a:t>This leaflet gives you advice if you want support getting to and from medical and therapy appointments at Serennu Children’s Centre.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00"/>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Arial" pitchFamily="34" charset="0"/>
              </a:rPr>
              <a:t>Non emergency transport is provided to patients who have a medical or mobility need.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00"/>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Arial" pitchFamily="34" charset="0"/>
              </a:rPr>
              <a:t>It is important that you only use this service if you have no other means of getting your child to Serennu.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00"/>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00"/>
              </a:solidFill>
              <a:effectLst/>
              <a:latin typeface="Arial" pitchFamily="34" charset="0"/>
            </a:endParaRPr>
          </a:p>
        </p:txBody>
      </p:sp>
      <p:sp>
        <p:nvSpPr>
          <p:cNvPr id="9" name="Rectangle 8"/>
          <p:cNvSpPr/>
          <p:nvPr/>
        </p:nvSpPr>
        <p:spPr>
          <a:xfrm>
            <a:off x="1412776" y="1427455"/>
            <a:ext cx="5832648" cy="1200329"/>
          </a:xfrm>
          <a:prstGeom prst="rect">
            <a:avLst/>
          </a:prstGeom>
          <a:noFill/>
        </p:spPr>
        <p:txBody>
          <a:bodyPr wrap="square" lIns="91440" tIns="45720" rIns="91440" bIns="45720">
            <a:spAutoFit/>
          </a:bodyPr>
          <a:lstStyle/>
          <a:p>
            <a:pPr algn="ctr"/>
            <a:r>
              <a:rPr lang="en-US" sz="3600" b="1" i="1" cap="none" spc="0"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latin typeface="Arial" pitchFamily="34" charset="0"/>
                <a:cs typeface="Arial" pitchFamily="34" charset="0"/>
              </a:rPr>
              <a:t>Booking Transport </a:t>
            </a:r>
          </a:p>
          <a:p>
            <a:pPr algn="ctr"/>
            <a:r>
              <a:rPr lang="en-US" sz="3600" b="1" i="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latin typeface="Arial" pitchFamily="34" charset="0"/>
                <a:cs typeface="Arial" pitchFamily="34" charset="0"/>
              </a:rPr>
              <a:t>To Serennu</a:t>
            </a:r>
            <a:endParaRPr lang="en-US" sz="3600" b="1" i="1" cap="none" spc="0"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9" name="Text Box 21"/>
          <p:cNvSpPr txBox="1">
            <a:spLocks noChangeArrowheads="1"/>
          </p:cNvSpPr>
          <p:nvPr/>
        </p:nvSpPr>
        <p:spPr bwMode="auto">
          <a:xfrm>
            <a:off x="764704" y="1331640"/>
            <a:ext cx="6093296" cy="504056"/>
          </a:xfrm>
          <a:prstGeom prst="rect">
            <a:avLst/>
          </a:prstGeom>
          <a:solidFill>
            <a:srgbClr val="DDDDDD"/>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000000"/>
                </a:solidFill>
                <a:effectLst/>
                <a:latin typeface="Arial" pitchFamily="34" charset="0"/>
                <a:cs typeface="Arial" pitchFamily="34" charset="0"/>
              </a:rPr>
              <a:t>Your local booking numbers are:</a:t>
            </a:r>
          </a:p>
          <a:p>
            <a:pPr algn="ctr"/>
            <a:r>
              <a:rPr lang="en-GB" sz="1600" b="1" dirty="0">
                <a:solidFill>
                  <a:srgbClr val="000000"/>
                </a:solidFill>
                <a:latin typeface="Arial" pitchFamily="34" charset="0"/>
                <a:cs typeface="Arial" pitchFamily="34" charset="0"/>
              </a:rPr>
              <a:t>0300 100 0012 or 01633 748000</a:t>
            </a:r>
          </a:p>
        </p:txBody>
      </p:sp>
      <p:pic>
        <p:nvPicPr>
          <p:cNvPr id="2051" name="Picture 3" descr="PCS Eldely Patient"/>
          <p:cNvPicPr>
            <a:picLocks noChangeAspect="1" noChangeArrowheads="1"/>
          </p:cNvPicPr>
          <p:nvPr/>
        </p:nvPicPr>
        <p:blipFill>
          <a:blip r:embed="rId2" cstate="print"/>
          <a:stretch>
            <a:fillRect/>
          </a:stretch>
        </p:blipFill>
        <p:spPr bwMode="auto">
          <a:xfrm flipH="1">
            <a:off x="4933810" y="6516216"/>
            <a:ext cx="1924187" cy="1728192"/>
          </a:xfrm>
          <a:prstGeom prst="rect">
            <a:avLst/>
          </a:prstGeom>
          <a:noFill/>
          <a:ln w="9525" algn="in">
            <a:noFill/>
            <a:miter lim="800000"/>
            <a:headEnd/>
            <a:tailEnd/>
          </a:ln>
          <a:effectLst/>
        </p:spPr>
      </p:pic>
      <p:sp>
        <p:nvSpPr>
          <p:cNvPr id="2052" name="Text Box 4"/>
          <p:cNvSpPr txBox="1">
            <a:spLocks noChangeArrowheads="1"/>
          </p:cNvSpPr>
          <p:nvPr/>
        </p:nvSpPr>
        <p:spPr bwMode="auto">
          <a:xfrm>
            <a:off x="836712" y="6191672"/>
            <a:ext cx="4191742" cy="2448272"/>
          </a:xfrm>
          <a:prstGeom prst="rect">
            <a:avLst/>
          </a:prstGeom>
          <a:solidFill>
            <a:srgbClr val="DDDDDD"/>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marL="90488" marR="0" lvl="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pitchFamily="34" charset="0"/>
                <a:cs typeface="Arial" pitchFamily="34" charset="0"/>
              </a:rPr>
              <a:t>A variety of vehicles are available and we will discuss with you the most appropriate vehicle to meet your needs.</a:t>
            </a:r>
          </a:p>
          <a:p>
            <a:pPr marL="90488" marR="0" lvl="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00"/>
              </a:solidFill>
              <a:effectLst/>
              <a:latin typeface="Arial" pitchFamily="34" charset="0"/>
              <a:cs typeface="Arial" pitchFamily="34" charset="0"/>
            </a:endParaRPr>
          </a:p>
          <a:p>
            <a:pPr marL="90488" marR="0" lvl="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pitchFamily="34" charset="0"/>
                <a:cs typeface="Arial" pitchFamily="34" charset="0"/>
              </a:rPr>
              <a:t>Our vehicles can accommodate wheelchairs and those who need a stretcher. It is important that we have the most up to date information on your mobility to send the correct type of vehicle for you. </a:t>
            </a:r>
          </a:p>
          <a:p>
            <a:pPr marL="90488" marR="0" lvl="0" algn="l" defTabSz="914400" rtl="0" eaLnBrk="1" fontAlgn="base" latinLnBrk="0" hangingPunct="1">
              <a:lnSpc>
                <a:spcPct val="100000"/>
              </a:lnSpc>
              <a:spcBef>
                <a:spcPct val="0"/>
              </a:spcBef>
              <a:spcAft>
                <a:spcPct val="0"/>
              </a:spcAft>
              <a:buClrTx/>
              <a:buSzTx/>
              <a:buFontTx/>
              <a:buNone/>
              <a:tabLst/>
            </a:pPr>
            <a:br>
              <a:rPr kumimoji="0" lang="en-GB" sz="1400" b="0" i="0" u="none" strike="noStrike" cap="none" normalizeH="0" baseline="0" dirty="0">
                <a:ln>
                  <a:noFill/>
                </a:ln>
                <a:solidFill>
                  <a:srgbClr val="000000"/>
                </a:solidFill>
                <a:effectLst/>
                <a:latin typeface="Arial" pitchFamily="34" charset="0"/>
                <a:cs typeface="Arial" pitchFamily="34" charset="0"/>
              </a:rPr>
            </a:br>
            <a:r>
              <a:rPr kumimoji="0" lang="en-GB" sz="1400" b="0" i="0" u="none" strike="noStrike" cap="none" normalizeH="0" baseline="0" dirty="0">
                <a:ln>
                  <a:noFill/>
                </a:ln>
                <a:solidFill>
                  <a:srgbClr val="000000"/>
                </a:solidFill>
                <a:effectLst/>
                <a:latin typeface="Arial" pitchFamily="34" charset="0"/>
                <a:cs typeface="Arial" pitchFamily="34" charset="0"/>
              </a:rPr>
              <a:t>Space is very limited so please keep your</a:t>
            </a:r>
          </a:p>
          <a:p>
            <a:pPr marL="90488" marR="0" lvl="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pitchFamily="34" charset="0"/>
                <a:cs typeface="Arial" pitchFamily="34" charset="0"/>
              </a:rPr>
              <a:t>baggage to a minimum where possible.</a:t>
            </a:r>
            <a:endParaRPr kumimoji="0" lang="en-US" sz="1400" b="0" i="0" u="none" strike="noStrike" cap="none" normalizeH="0" baseline="0" dirty="0">
              <a:ln>
                <a:noFill/>
              </a:ln>
              <a:solidFill>
                <a:schemeClr val="tx1"/>
              </a:solidFill>
              <a:effectLst/>
              <a:latin typeface="Arial" pitchFamily="34" charset="0"/>
              <a:cs typeface="Arial" pitchFamily="34" charset="0"/>
            </a:endParaRPr>
          </a:p>
        </p:txBody>
      </p:sp>
      <p:sp>
        <p:nvSpPr>
          <p:cNvPr id="2053" name="Rectangle 5"/>
          <p:cNvSpPr>
            <a:spLocks noChangeArrowheads="1"/>
          </p:cNvSpPr>
          <p:nvPr/>
        </p:nvSpPr>
        <p:spPr bwMode="auto">
          <a:xfrm>
            <a:off x="0" y="-252536"/>
            <a:ext cx="881672" cy="10656006"/>
          </a:xfrm>
          <a:prstGeom prst="rect">
            <a:avLst/>
          </a:prstGeom>
          <a:solidFill>
            <a:srgbClr val="339933"/>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GB">
              <a:latin typeface="Arial" pitchFamily="34" charset="0"/>
              <a:cs typeface="Arial" pitchFamily="34" charset="0"/>
            </a:endParaRPr>
          </a:p>
        </p:txBody>
      </p:sp>
      <p:sp>
        <p:nvSpPr>
          <p:cNvPr id="2054" name="Text Box 6"/>
          <p:cNvSpPr txBox="1">
            <a:spLocks noChangeArrowheads="1"/>
          </p:cNvSpPr>
          <p:nvPr/>
        </p:nvSpPr>
        <p:spPr bwMode="auto">
          <a:xfrm>
            <a:off x="908720" y="5831632"/>
            <a:ext cx="5949280" cy="432048"/>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000000"/>
                </a:solidFill>
                <a:effectLst/>
                <a:latin typeface="Arial" pitchFamily="34" charset="0"/>
                <a:cs typeface="Arial" pitchFamily="34" charset="0"/>
              </a:rPr>
              <a:t>What type of vehicle will I be travelling on?</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sp>
        <p:nvSpPr>
          <p:cNvPr id="2055" name="Text Box 7"/>
          <p:cNvSpPr txBox="1">
            <a:spLocks noChangeArrowheads="1"/>
          </p:cNvSpPr>
          <p:nvPr/>
        </p:nvSpPr>
        <p:spPr bwMode="auto">
          <a:xfrm>
            <a:off x="908720" y="4895528"/>
            <a:ext cx="5949280" cy="36004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R="0" lvl="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000000"/>
                </a:solidFill>
                <a:effectLst/>
                <a:latin typeface="Arial" pitchFamily="34" charset="0"/>
                <a:cs typeface="Arial" pitchFamily="34" charset="0"/>
              </a:rPr>
              <a:t>What time should I be ready for collection?</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sp>
        <p:nvSpPr>
          <p:cNvPr id="2056" name="Text Box 8"/>
          <p:cNvSpPr txBox="1">
            <a:spLocks noChangeArrowheads="1"/>
          </p:cNvSpPr>
          <p:nvPr/>
        </p:nvSpPr>
        <p:spPr bwMode="auto">
          <a:xfrm>
            <a:off x="836712" y="5220072"/>
            <a:ext cx="6021288" cy="55715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90488" marR="0" lvl="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pitchFamily="34" charset="0"/>
                <a:cs typeface="Arial" pitchFamily="34" charset="0"/>
              </a:rPr>
              <a:t>When you make your transport request, you will be given an </a:t>
            </a:r>
          </a:p>
          <a:p>
            <a:pPr marL="90488" marR="0" lvl="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pitchFamily="34" charset="0"/>
                <a:cs typeface="Arial" pitchFamily="34" charset="0"/>
              </a:rPr>
              <a:t>indication of what time to be ready.</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grpSp>
        <p:nvGrpSpPr>
          <p:cNvPr id="2057" name="Group 9"/>
          <p:cNvGrpSpPr>
            <a:grpSpLocks/>
          </p:cNvGrpSpPr>
          <p:nvPr/>
        </p:nvGrpSpPr>
        <p:grpSpPr bwMode="auto">
          <a:xfrm>
            <a:off x="332771" y="4895646"/>
            <a:ext cx="542724" cy="695961"/>
            <a:chOff x="104039125" y="106896867"/>
            <a:chExt cx="396003" cy="539625"/>
          </a:xfrm>
        </p:grpSpPr>
        <p:sp>
          <p:nvSpPr>
            <p:cNvPr id="2058" name="Text Box 10"/>
            <p:cNvSpPr txBox="1">
              <a:spLocks noChangeArrowheads="1"/>
            </p:cNvSpPr>
            <p:nvPr/>
          </p:nvSpPr>
          <p:spPr bwMode="auto">
            <a:xfrm>
              <a:off x="104039125" y="106896867"/>
              <a:ext cx="396000" cy="288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FFFFFF"/>
                  </a:solidFill>
                  <a:effectLst/>
                  <a:latin typeface="Arial" pitchFamily="34" charset="0"/>
                  <a:cs typeface="Arial" pitchFamily="34" charset="0"/>
                </a:rPr>
                <a:t>Q</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59" name="Text Box 11"/>
            <p:cNvSpPr txBox="1">
              <a:spLocks noChangeArrowheads="1"/>
            </p:cNvSpPr>
            <p:nvPr/>
          </p:nvSpPr>
          <p:spPr bwMode="auto">
            <a:xfrm>
              <a:off x="104039128" y="107148492"/>
              <a:ext cx="396000" cy="288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FFFFFF"/>
                  </a:solidFill>
                  <a:effectLst/>
                  <a:latin typeface="Arial" pitchFamily="34" charset="0"/>
                  <a:cs typeface="Arial" pitchFamily="34" charset="0"/>
                </a:rPr>
                <a:t>A</a:t>
              </a: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grpSp>
        <p:nvGrpSpPr>
          <p:cNvPr id="2060" name="Group 12"/>
          <p:cNvGrpSpPr>
            <a:grpSpLocks/>
          </p:cNvGrpSpPr>
          <p:nvPr/>
        </p:nvGrpSpPr>
        <p:grpSpPr bwMode="auto">
          <a:xfrm>
            <a:off x="332656" y="5831544"/>
            <a:ext cx="542719" cy="695980"/>
            <a:chOff x="103674000" y="110147550"/>
            <a:chExt cx="396000" cy="539641"/>
          </a:xfrm>
        </p:grpSpPr>
        <p:sp>
          <p:nvSpPr>
            <p:cNvPr id="2061" name="Text Box 13"/>
            <p:cNvSpPr txBox="1">
              <a:spLocks noChangeArrowheads="1"/>
            </p:cNvSpPr>
            <p:nvPr/>
          </p:nvSpPr>
          <p:spPr bwMode="auto">
            <a:xfrm>
              <a:off x="103674000" y="110147550"/>
              <a:ext cx="396000" cy="288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FFFFFF"/>
                  </a:solidFill>
                  <a:effectLst/>
                  <a:latin typeface="Arial" pitchFamily="34" charset="0"/>
                  <a:cs typeface="Arial" pitchFamily="34" charset="0"/>
                </a:rPr>
                <a:t>Q</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62" name="Text Box 14"/>
            <p:cNvSpPr txBox="1">
              <a:spLocks noChangeArrowheads="1"/>
            </p:cNvSpPr>
            <p:nvPr/>
          </p:nvSpPr>
          <p:spPr bwMode="auto">
            <a:xfrm>
              <a:off x="103674000" y="110399191"/>
              <a:ext cx="396000" cy="288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FFFFFF"/>
                  </a:solidFill>
                  <a:effectLst/>
                  <a:latin typeface="Arial" pitchFamily="34" charset="0"/>
                  <a:cs typeface="Arial" pitchFamily="34" charset="0"/>
                </a:rPr>
                <a:t>A</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grpSp>
        <p:nvGrpSpPr>
          <p:cNvPr id="2063" name="Group 15"/>
          <p:cNvGrpSpPr>
            <a:grpSpLocks/>
          </p:cNvGrpSpPr>
          <p:nvPr/>
        </p:nvGrpSpPr>
        <p:grpSpPr bwMode="auto">
          <a:xfrm>
            <a:off x="332667" y="467549"/>
            <a:ext cx="6480054" cy="4469771"/>
            <a:chOff x="105060925" y="106259775"/>
            <a:chExt cx="4728228" cy="3465718"/>
          </a:xfrm>
        </p:grpSpPr>
        <p:sp>
          <p:nvSpPr>
            <p:cNvPr id="2064" name="Text Box 16"/>
            <p:cNvSpPr txBox="1">
              <a:spLocks noChangeArrowheads="1"/>
            </p:cNvSpPr>
            <p:nvPr/>
          </p:nvSpPr>
          <p:spPr bwMode="auto">
            <a:xfrm>
              <a:off x="105376165" y="106259775"/>
              <a:ext cx="4412988" cy="288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182563" marR="0" lvl="0" algn="l" defTabSz="914400" rtl="0" eaLnBrk="1" fontAlgn="base" latinLnBrk="0" hangingPunct="1">
                <a:lnSpc>
                  <a:spcPct val="100000"/>
                </a:lnSpc>
                <a:spcBef>
                  <a:spcPct val="0"/>
                </a:spcBef>
                <a:spcAft>
                  <a:spcPct val="0"/>
                </a:spcAft>
                <a:buClrTx/>
                <a:buSzTx/>
                <a:buFontTx/>
                <a:buNone/>
                <a:tabLst>
                  <a:tab pos="0" algn="l"/>
                  <a:tab pos="355600" algn="l"/>
                  <a:tab pos="361950" algn="l"/>
                  <a:tab pos="450850" algn="l"/>
                </a:tabLst>
              </a:pPr>
              <a:r>
                <a:rPr kumimoji="0" lang="en-GB" sz="1600" b="1" i="0" u="none" strike="noStrike" cap="none" normalizeH="0" baseline="0" dirty="0">
                  <a:ln>
                    <a:noFill/>
                  </a:ln>
                  <a:solidFill>
                    <a:srgbClr val="000000"/>
                  </a:solidFill>
                  <a:effectLst/>
                  <a:latin typeface="Arial" pitchFamily="34" charset="0"/>
                  <a:cs typeface="Arial" pitchFamily="34" charset="0"/>
                </a:rPr>
                <a:t>How do I arrange Ambulance Transport?</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sp>
          <p:nvSpPr>
            <p:cNvPr id="2065" name="Text Box 17"/>
            <p:cNvSpPr txBox="1">
              <a:spLocks noChangeArrowheads="1"/>
            </p:cNvSpPr>
            <p:nvPr/>
          </p:nvSpPr>
          <p:spPr bwMode="auto">
            <a:xfrm>
              <a:off x="105481242" y="106538935"/>
              <a:ext cx="4203306" cy="3186558"/>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R="0" lvl="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pitchFamily="34" charset="0"/>
                  <a:cs typeface="Arial" pitchFamily="34" charset="0"/>
                </a:rPr>
                <a:t>Please make sure you contact us as soon as you receive your</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pitchFamily="34" charset="0"/>
                  <a:cs typeface="Arial" pitchFamily="34" charset="0"/>
                </a:rPr>
                <a:t>appointment letter.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pitchFamily="34" charset="0"/>
                  <a:cs typeface="Arial" pitchFamily="34" charset="0"/>
                </a:rPr>
                <a:t>You can</a:t>
              </a:r>
              <a:r>
                <a:rPr kumimoji="0" lang="en-GB" sz="1400" b="0" i="0" u="none" strike="noStrike" cap="none" normalizeH="0" dirty="0">
                  <a:ln>
                    <a:noFill/>
                  </a:ln>
                  <a:solidFill>
                    <a:srgbClr val="000000"/>
                  </a:solidFill>
                  <a:effectLst/>
                  <a:latin typeface="Arial" pitchFamily="34" charset="0"/>
                  <a:cs typeface="Arial" pitchFamily="34" charset="0"/>
                </a:rPr>
                <a:t> make your booking up to 3 months in advance of your appointment. </a:t>
              </a:r>
              <a:r>
                <a:rPr kumimoji="0" lang="en-GB" sz="1400" b="0" i="0" u="none" strike="noStrike" cap="none" normalizeH="0" baseline="0" dirty="0">
                  <a:ln>
                    <a:noFill/>
                  </a:ln>
                  <a:solidFill>
                    <a:srgbClr val="000000"/>
                  </a:solidFill>
                  <a:effectLst/>
                  <a:latin typeface="Arial" pitchFamily="34" charset="0"/>
                  <a:cs typeface="Arial" pitchFamily="34" charset="0"/>
                </a:rPr>
                <a:t>If you have been given an urgent appointment, do not worry, contact this number as soon as possible.</a:t>
              </a:r>
              <a:r>
                <a:rPr kumimoji="0" lang="en-GB" sz="1400" b="0" i="0" u="none" strike="noStrike" cap="none" normalizeH="0" dirty="0">
                  <a:ln>
                    <a:noFill/>
                  </a:ln>
                  <a:solidFill>
                    <a:srgbClr val="000000"/>
                  </a:solidFill>
                  <a:effectLst/>
                  <a:latin typeface="Arial" pitchFamily="34" charset="0"/>
                  <a:cs typeface="Arial" pitchFamily="34" charset="0"/>
                </a:rPr>
                <a:t> W</a:t>
              </a:r>
              <a:r>
                <a:rPr kumimoji="0" lang="en-GB" sz="1400" b="0" i="0" u="none" strike="noStrike" cap="none" normalizeH="0" baseline="0" dirty="0">
                  <a:ln>
                    <a:noFill/>
                  </a:ln>
                  <a:solidFill>
                    <a:srgbClr val="000000"/>
                  </a:solidFill>
                  <a:effectLst/>
                  <a:latin typeface="Arial" pitchFamily="34" charset="0"/>
                  <a:cs typeface="Arial" pitchFamily="34" charset="0"/>
                </a:rPr>
                <a:t>e can take bookings up to 2pm on the</a:t>
              </a:r>
              <a:r>
                <a:rPr kumimoji="0" lang="en-GB" sz="1400" b="0" i="0" u="none" strike="noStrike" cap="none" normalizeH="0" dirty="0">
                  <a:ln>
                    <a:noFill/>
                  </a:ln>
                  <a:solidFill>
                    <a:srgbClr val="000000"/>
                  </a:solidFill>
                  <a:effectLst/>
                  <a:latin typeface="Arial" pitchFamily="34" charset="0"/>
                  <a:cs typeface="Arial" pitchFamily="34" charset="0"/>
                </a:rPr>
                <a:t> day before your appointment</a:t>
              </a:r>
              <a:r>
                <a:rPr kumimoji="0" lang="en-GB" sz="1400" b="0" i="0" u="none" strike="noStrike" cap="none" normalizeH="0" baseline="0" dirty="0">
                  <a:ln>
                    <a:noFill/>
                  </a:ln>
                  <a:solidFill>
                    <a:srgbClr val="000000"/>
                  </a:solidFill>
                  <a:effectLst/>
                  <a:latin typeface="Arial"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pitchFamily="34" charset="0"/>
                  <a:cs typeface="Arial" pitchFamily="34" charset="0"/>
                </a:rPr>
                <a:t>When you call, please inform us </a:t>
              </a:r>
              <a:r>
                <a:rPr kumimoji="0" lang="en-GB" sz="1400" b="1" i="0" u="sng" strike="noStrike" cap="none" normalizeH="0" baseline="0" dirty="0">
                  <a:ln>
                    <a:noFill/>
                  </a:ln>
                  <a:solidFill>
                    <a:srgbClr val="000000"/>
                  </a:solidFill>
                  <a:effectLst/>
                  <a:latin typeface="Arial" pitchFamily="34" charset="0"/>
                  <a:cs typeface="Arial" pitchFamily="34" charset="0"/>
                </a:rPr>
                <a:t>immediately </a:t>
              </a:r>
              <a:r>
                <a:rPr kumimoji="0" lang="en-GB" sz="1400" b="0" i="0" u="none" strike="noStrike" cap="none" normalizeH="0" baseline="0" dirty="0">
                  <a:ln>
                    <a:noFill/>
                  </a:ln>
                  <a:solidFill>
                    <a:srgbClr val="000000"/>
                  </a:solidFill>
                  <a:effectLst/>
                  <a:latin typeface="Arial" pitchFamily="34" charset="0"/>
                  <a:cs typeface="Arial" pitchFamily="34" charset="0"/>
                </a:rPr>
                <a:t>that your </a:t>
              </a:r>
              <a:r>
                <a:rPr lang="en-GB" sz="1400" dirty="0">
                  <a:solidFill>
                    <a:srgbClr val="000000"/>
                  </a:solidFill>
                  <a:latin typeface="Arial" pitchFamily="34" charset="0"/>
                  <a:cs typeface="Arial" pitchFamily="34" charset="0"/>
                </a:rPr>
                <a:t>appointment is at </a:t>
              </a:r>
              <a:r>
                <a:rPr lang="en-GB" sz="1400" b="1" u="sng" dirty="0">
                  <a:solidFill>
                    <a:srgbClr val="000000"/>
                  </a:solidFill>
                  <a:latin typeface="Arial" pitchFamily="34" charset="0"/>
                  <a:cs typeface="Arial" pitchFamily="34" charset="0"/>
                </a:rPr>
                <a:t>Serennu</a:t>
              </a:r>
              <a:r>
                <a:rPr lang="en-GB" sz="1400" dirty="0">
                  <a:solidFill>
                    <a:srgbClr val="000000"/>
                  </a:solidFill>
                  <a:latin typeface="Arial" pitchFamily="34" charset="0"/>
                  <a:cs typeface="Arial" pitchFamily="34" charset="0"/>
                </a:rPr>
                <a:t> and </a:t>
              </a:r>
              <a:r>
                <a:rPr kumimoji="0" lang="en-GB" sz="1400" b="0" i="0" u="none" strike="noStrike" cap="none" normalizeH="0" baseline="0" dirty="0">
                  <a:ln>
                    <a:noFill/>
                  </a:ln>
                  <a:solidFill>
                    <a:srgbClr val="000000"/>
                  </a:solidFill>
                  <a:effectLst/>
                  <a:latin typeface="Arial" pitchFamily="34" charset="0"/>
                  <a:cs typeface="Arial" pitchFamily="34" charset="0"/>
                </a:rPr>
                <a:t>have the following information about</a:t>
              </a:r>
              <a:r>
                <a:rPr kumimoji="0" lang="en-GB" sz="1400" b="0" i="0" u="none" strike="noStrike" cap="none" normalizeH="0" dirty="0">
                  <a:ln>
                    <a:noFill/>
                  </a:ln>
                  <a:solidFill>
                    <a:srgbClr val="000000"/>
                  </a:solidFill>
                  <a:effectLst/>
                  <a:latin typeface="Arial" pitchFamily="34" charset="0"/>
                  <a:cs typeface="Arial" pitchFamily="34" charset="0"/>
                </a:rPr>
                <a:t> your child </a:t>
              </a:r>
              <a:r>
                <a:rPr kumimoji="0" lang="en-GB" sz="1400" b="0" i="0" u="none" strike="noStrike" cap="none" normalizeH="0" baseline="0" dirty="0">
                  <a:ln>
                    <a:noFill/>
                  </a:ln>
                  <a:solidFill>
                    <a:srgbClr val="000000"/>
                  </a:solidFill>
                  <a:effectLst/>
                  <a:latin typeface="Arial" pitchFamily="34" charset="0"/>
                  <a:cs typeface="Arial" pitchFamily="34" charset="0"/>
                </a:rPr>
                <a:t>available:</a:t>
              </a:r>
            </a:p>
            <a:p>
              <a:pPr marL="0" marR="0" lvl="0" indent="0" algn="l" defTabSz="914400" rtl="0" eaLnBrk="1" fontAlgn="base" latinLnBrk="0" hangingPunct="1">
                <a:lnSpc>
                  <a:spcPct val="100000"/>
                </a:lnSpc>
                <a:spcBef>
                  <a:spcPct val="0"/>
                </a:spcBef>
                <a:spcAft>
                  <a:spcPct val="0"/>
                </a:spcAft>
                <a:buClrTx/>
                <a:buSzPts val="1000"/>
                <a:buFont typeface="Arial" pitchFamily="34" charset="0"/>
                <a:buChar char="•"/>
                <a:tabLst/>
              </a:pPr>
              <a:r>
                <a:rPr kumimoji="0" lang="en-GB" sz="1400" b="0" i="0" u="none" strike="noStrike" cap="none" normalizeH="0" baseline="0" dirty="0">
                  <a:ln>
                    <a:noFill/>
                  </a:ln>
                  <a:solidFill>
                    <a:srgbClr val="000000"/>
                  </a:solidFill>
                  <a:effectLst/>
                  <a:latin typeface="Arial" pitchFamily="34" charset="0"/>
                  <a:cs typeface="Arial" pitchFamily="34" charset="0"/>
                </a:rPr>
                <a:t>  NHS number	</a:t>
              </a: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GB" sz="1400" b="0" i="0" u="none" strike="noStrike" cap="none" normalizeH="0" baseline="0" dirty="0">
                  <a:ln>
                    <a:noFill/>
                  </a:ln>
                  <a:solidFill>
                    <a:srgbClr val="000000"/>
                  </a:solidFill>
                  <a:effectLst/>
                  <a:latin typeface="Arial" pitchFamily="34" charset="0"/>
                  <a:cs typeface="Arial" pitchFamily="34" charset="0"/>
                </a:rPr>
                <a:t>  Home postcode</a:t>
              </a: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GB" sz="1400" b="0" i="0" u="none" strike="noStrike" cap="none" normalizeH="0" baseline="0" dirty="0">
                  <a:ln>
                    <a:noFill/>
                  </a:ln>
                  <a:solidFill>
                    <a:srgbClr val="000000"/>
                  </a:solidFill>
                  <a:effectLst/>
                  <a:latin typeface="Arial" pitchFamily="34" charset="0"/>
                  <a:cs typeface="Arial" pitchFamily="34" charset="0"/>
                </a:rPr>
                <a:t>  Date of birth</a:t>
              </a: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GB" sz="1400" b="0" i="0" u="none" strike="noStrike" cap="none" normalizeH="0" baseline="0" dirty="0">
                  <a:ln>
                    <a:noFill/>
                  </a:ln>
                  <a:solidFill>
                    <a:srgbClr val="000000"/>
                  </a:solidFill>
                  <a:effectLst/>
                  <a:latin typeface="Arial" pitchFamily="34" charset="0"/>
                  <a:cs typeface="Arial" pitchFamily="34" charset="0"/>
                </a:rPr>
                <a:t>  Telephone number</a:t>
              </a: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GB" sz="1400" b="0" i="0" u="none" strike="noStrike" cap="none" normalizeH="0" baseline="0" dirty="0">
                  <a:ln>
                    <a:noFill/>
                  </a:ln>
                  <a:solidFill>
                    <a:srgbClr val="000000"/>
                  </a:solidFill>
                  <a:effectLst/>
                  <a:latin typeface="Arial" pitchFamily="34" charset="0"/>
                  <a:cs typeface="Arial" pitchFamily="34" charset="0"/>
                </a:rPr>
                <a:t>  The date and time of your appointment</a:t>
              </a: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
                <a:tabLst/>
              </a:pPr>
              <a:r>
                <a:rPr lang="en-GB" sz="1400" dirty="0">
                  <a:solidFill>
                    <a:srgbClr val="000000"/>
                  </a:solidFill>
                  <a:latin typeface="Arial" pitchFamily="34" charset="0"/>
                  <a:cs typeface="Arial" pitchFamily="34" charset="0"/>
                </a:rPr>
                <a:t>  The name of the department being attended in Serennu</a:t>
              </a:r>
              <a:endParaRPr kumimoji="0" lang="en-US" sz="1400" b="0" i="0" u="none" strike="noStrike" cap="none" normalizeH="0" baseline="0" dirty="0">
                <a:ln>
                  <a:noFill/>
                </a:ln>
                <a:solidFill>
                  <a:schemeClr val="tx1"/>
                </a:solidFill>
                <a:effectLst/>
                <a:latin typeface="Arial" pitchFamily="34" charset="0"/>
                <a:cs typeface="Arial" pitchFamily="34" charset="0"/>
              </a:endParaRPr>
            </a:p>
          </p:txBody>
        </p:sp>
        <p:grpSp>
          <p:nvGrpSpPr>
            <p:cNvPr id="2066" name="Group 18"/>
            <p:cNvGrpSpPr>
              <a:grpSpLocks/>
            </p:cNvGrpSpPr>
            <p:nvPr/>
          </p:nvGrpSpPr>
          <p:grpSpPr bwMode="auto">
            <a:xfrm>
              <a:off x="105060925" y="106259775"/>
              <a:ext cx="396001" cy="538853"/>
              <a:chOff x="105060925" y="106259775"/>
              <a:chExt cx="396001" cy="538853"/>
            </a:xfrm>
          </p:grpSpPr>
          <p:sp>
            <p:nvSpPr>
              <p:cNvPr id="2067" name="Text Box 19"/>
              <p:cNvSpPr txBox="1">
                <a:spLocks noChangeArrowheads="1"/>
              </p:cNvSpPr>
              <p:nvPr/>
            </p:nvSpPr>
            <p:spPr bwMode="auto">
              <a:xfrm>
                <a:off x="105060925" y="106259775"/>
                <a:ext cx="396000" cy="288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R="0" lvl="0" algn="ctr" defTabSz="914400" rtl="0" eaLnBrk="1" fontAlgn="base" latinLnBrk="0" hangingPunct="1">
                  <a:lnSpc>
                    <a:spcPct val="100000"/>
                  </a:lnSpc>
                  <a:spcBef>
                    <a:spcPct val="0"/>
                  </a:spcBef>
                  <a:spcAft>
                    <a:spcPct val="0"/>
                  </a:spcAft>
                  <a:buClrTx/>
                  <a:buSzTx/>
                  <a:buFontTx/>
                  <a:buNone/>
                  <a:tabLst>
                    <a:tab pos="171450" algn="l"/>
                  </a:tabLst>
                </a:pPr>
                <a:r>
                  <a:rPr kumimoji="0" lang="en-GB" sz="1600" b="1" i="0" u="none" strike="noStrike" cap="none" normalizeH="0" baseline="0" dirty="0">
                    <a:ln>
                      <a:noFill/>
                    </a:ln>
                    <a:solidFill>
                      <a:srgbClr val="FFFFFF"/>
                    </a:solidFill>
                    <a:effectLst/>
                    <a:latin typeface="Arial" pitchFamily="34" charset="0"/>
                    <a:cs typeface="Arial" pitchFamily="34" charset="0"/>
                  </a:rPr>
                  <a:t>Q</a:t>
                </a:r>
                <a:endParaRPr kumimoji="0" lang="en-US" sz="1400" b="0" i="0" u="none" strike="noStrike" cap="none" normalizeH="0" baseline="0" dirty="0">
                  <a:ln>
                    <a:noFill/>
                  </a:ln>
                  <a:solidFill>
                    <a:schemeClr val="tx1"/>
                  </a:solidFill>
                  <a:effectLst/>
                  <a:latin typeface="Arial" pitchFamily="34" charset="0"/>
                  <a:cs typeface="Arial" pitchFamily="34" charset="0"/>
                </a:endParaRPr>
              </a:p>
            </p:txBody>
          </p:sp>
          <p:sp>
            <p:nvSpPr>
              <p:cNvPr id="2068" name="Text Box 20"/>
              <p:cNvSpPr txBox="1">
                <a:spLocks noChangeArrowheads="1"/>
              </p:cNvSpPr>
              <p:nvPr/>
            </p:nvSpPr>
            <p:spPr bwMode="auto">
              <a:xfrm>
                <a:off x="105060926" y="106510628"/>
                <a:ext cx="396000" cy="288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FFFFFF"/>
                    </a:solidFill>
                    <a:effectLst/>
                    <a:latin typeface="Arial" pitchFamily="34" charset="0"/>
                    <a:cs typeface="Arial" pitchFamily="34" charset="0"/>
                  </a:rPr>
                  <a:t>A</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764704" y="323528"/>
            <a:ext cx="4146205" cy="1872208"/>
          </a:xfrm>
          <a:prstGeom prst="rect">
            <a:avLst/>
          </a:prstGeom>
          <a:solidFill>
            <a:srgbClr val="DDDDDD"/>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marL="171450" marR="0" lvl="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pitchFamily="34" charset="0"/>
                <a:cs typeface="Arial" pitchFamily="34" charset="0"/>
              </a:rPr>
              <a:t>Your child will have to be accompanied by an adult. If your child requires more than one escort please ensure that you inform</a:t>
            </a:r>
            <a:r>
              <a:rPr kumimoji="0" lang="en-GB" sz="1400" b="0" i="0" u="none" strike="noStrike" cap="none" normalizeH="0" dirty="0">
                <a:ln>
                  <a:noFill/>
                </a:ln>
                <a:solidFill>
                  <a:srgbClr val="000000"/>
                </a:solidFill>
                <a:effectLst/>
                <a:latin typeface="Arial" pitchFamily="34" charset="0"/>
                <a:cs typeface="Arial" pitchFamily="34" charset="0"/>
              </a:rPr>
              <a:t> the operator at the time of the booking</a:t>
            </a:r>
            <a:r>
              <a:rPr kumimoji="0" lang="en-GB" sz="1400" b="0" i="0" u="none" strike="noStrike" cap="none" normalizeH="0" baseline="0" dirty="0">
                <a:ln>
                  <a:noFill/>
                </a:ln>
                <a:solidFill>
                  <a:srgbClr val="000000"/>
                </a:solidFill>
                <a:effectLst/>
                <a:latin typeface="Arial" pitchFamily="34" charset="0"/>
                <a:cs typeface="Arial" pitchFamily="34" charset="0"/>
              </a:rPr>
              <a:t>.</a:t>
            </a:r>
          </a:p>
          <a:p>
            <a:pPr marL="171450" marR="0" lvl="0" algn="l" defTabSz="914400" rtl="0" eaLnBrk="1" fontAlgn="base" latinLnBrk="0" hangingPunct="1">
              <a:lnSpc>
                <a:spcPct val="100000"/>
              </a:lnSpc>
              <a:spcBef>
                <a:spcPct val="0"/>
              </a:spcBef>
              <a:spcAft>
                <a:spcPct val="0"/>
              </a:spcAft>
              <a:buClrTx/>
              <a:buSzTx/>
              <a:buFontTx/>
              <a:buNone/>
              <a:tabLst/>
            </a:pPr>
            <a:endParaRPr kumimoji="0" lang="en-GB" sz="800" b="0" i="0" u="none" strike="noStrike" cap="none" normalizeH="0" baseline="0" dirty="0">
              <a:ln>
                <a:noFill/>
              </a:ln>
              <a:solidFill>
                <a:srgbClr val="000000"/>
              </a:solidFill>
              <a:effectLst/>
              <a:latin typeface="Arial" pitchFamily="34" charset="0"/>
              <a:cs typeface="Arial" pitchFamily="34" charset="0"/>
            </a:endParaRPr>
          </a:p>
          <a:p>
            <a:pPr marL="180975" marR="0" lvl="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pitchFamily="34" charset="0"/>
                <a:cs typeface="Arial" pitchFamily="34" charset="0"/>
              </a:rPr>
              <a:t>Please be aware that every seat may be needed by another patient.</a:t>
            </a:r>
            <a:r>
              <a:rPr kumimoji="0" lang="en-GB" sz="1400" b="0" i="0" u="none" strike="noStrike" cap="none" normalizeH="0" baseline="0" dirty="0">
                <a:ln>
                  <a:noFill/>
                </a:ln>
                <a:solidFill>
                  <a:srgbClr val="FF0000"/>
                </a:solidFill>
                <a:effectLst/>
                <a:latin typeface="Arial" pitchFamily="34" charset="0"/>
                <a:cs typeface="Arial" pitchFamily="34" charset="0"/>
              </a:rPr>
              <a:t> </a:t>
            </a:r>
            <a:r>
              <a:rPr kumimoji="0" lang="en-GB" sz="1400" b="0" i="0" u="none" strike="noStrike" cap="none" normalizeH="0" baseline="0" dirty="0">
                <a:ln>
                  <a:noFill/>
                </a:ln>
                <a:solidFill>
                  <a:srgbClr val="000000"/>
                </a:solidFill>
                <a:effectLst/>
                <a:latin typeface="Arial" pitchFamily="34" charset="0"/>
                <a:cs typeface="Arial" pitchFamily="34" charset="0"/>
              </a:rPr>
              <a:t>Please ask any family or friends to meet up with you at the clinic you are attending where possible.</a:t>
            </a:r>
            <a:endParaRPr kumimoji="0" lang="en-US" sz="1400" b="0" i="0" u="none" strike="noStrike" cap="none" normalizeH="0" baseline="0" dirty="0">
              <a:ln>
                <a:noFill/>
              </a:ln>
              <a:solidFill>
                <a:schemeClr val="tx1"/>
              </a:solidFill>
              <a:effectLst/>
              <a:latin typeface="Arial" pitchFamily="34" charset="0"/>
              <a:cs typeface="Arial" pitchFamily="34" charset="0"/>
            </a:endParaRPr>
          </a:p>
        </p:txBody>
      </p:sp>
      <p:sp>
        <p:nvSpPr>
          <p:cNvPr id="3077" name="Text Box 5"/>
          <p:cNvSpPr txBox="1">
            <a:spLocks noChangeArrowheads="1"/>
          </p:cNvSpPr>
          <p:nvPr/>
        </p:nvSpPr>
        <p:spPr bwMode="auto">
          <a:xfrm>
            <a:off x="764704" y="6643702"/>
            <a:ext cx="6093296" cy="1357322"/>
          </a:xfrm>
          <a:prstGeom prst="rect">
            <a:avLst/>
          </a:prstGeom>
          <a:solidFill>
            <a:srgbClr val="DDDDDD"/>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400" b="1" i="0" u="none" strike="noStrike" cap="none" normalizeH="0" baseline="0" dirty="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400" b="1" i="0" u="none" strike="noStrike" cap="none" normalizeH="0" baseline="0" dirty="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000000"/>
                </a:solidFill>
                <a:effectLst/>
                <a:latin typeface="Arial" pitchFamily="34" charset="0"/>
                <a:cs typeface="Arial" pitchFamily="34" charset="0"/>
              </a:rPr>
              <a:t>When booking transport don’t forget to tell us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000000"/>
                </a:solidFill>
                <a:effectLst/>
                <a:latin typeface="Arial" pitchFamily="34" charset="0"/>
                <a:cs typeface="Arial" pitchFamily="34" charset="0"/>
              </a:rPr>
              <a:t>about any additional needs your child may have.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000" b="1" i="0" u="none" strike="noStrike" cap="none" normalizeH="0" baseline="0" dirty="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000000"/>
                </a:solidFill>
                <a:effectLst/>
                <a:latin typeface="Arial" pitchFamily="34" charset="0"/>
                <a:cs typeface="Arial" pitchFamily="34" charset="0"/>
              </a:rPr>
              <a:t>If your child takes regular medication,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000000"/>
                </a:solidFill>
                <a:effectLst/>
                <a:latin typeface="Arial" pitchFamily="34" charset="0"/>
                <a:cs typeface="Arial" pitchFamily="34" charset="0"/>
              </a:rPr>
              <a:t>please remember to bring it with you.</a:t>
            </a: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sp>
        <p:nvSpPr>
          <p:cNvPr id="3078" name="Rectangle 6"/>
          <p:cNvSpPr>
            <a:spLocks noChangeArrowheads="1"/>
          </p:cNvSpPr>
          <p:nvPr/>
        </p:nvSpPr>
        <p:spPr bwMode="auto">
          <a:xfrm>
            <a:off x="0" y="0"/>
            <a:ext cx="876836" cy="10500517"/>
          </a:xfrm>
          <a:prstGeom prst="rect">
            <a:avLst/>
          </a:prstGeom>
          <a:solidFill>
            <a:srgbClr val="339933"/>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GB">
              <a:latin typeface="Arial" pitchFamily="34" charset="0"/>
              <a:cs typeface="Arial" pitchFamily="34" charset="0"/>
            </a:endParaRPr>
          </a:p>
        </p:txBody>
      </p:sp>
      <p:sp>
        <p:nvSpPr>
          <p:cNvPr id="3079" name="Text Box 7"/>
          <p:cNvSpPr txBox="1">
            <a:spLocks noChangeArrowheads="1"/>
          </p:cNvSpPr>
          <p:nvPr/>
        </p:nvSpPr>
        <p:spPr bwMode="auto">
          <a:xfrm>
            <a:off x="836712" y="7812360"/>
            <a:ext cx="6021288" cy="1665119"/>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600" b="1" i="1" u="none" strike="noStrike" cap="none" normalizeH="0" baseline="0" dirty="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pitchFamily="34" charset="0"/>
                <a:cs typeface="Arial" pitchFamily="34" charset="0"/>
              </a:rPr>
              <a:t>We want your feedback.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pitchFamily="34" charset="0"/>
                <a:cs typeface="Arial" pitchFamily="34" charset="0"/>
              </a:rPr>
              <a:t>Please visit our website and click 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1" u="none" strike="noStrike" cap="none" normalizeH="0" baseline="0" dirty="0">
                <a:ln>
                  <a:noFill/>
                </a:ln>
                <a:solidFill>
                  <a:srgbClr val="000000"/>
                </a:solidFill>
                <a:effectLst/>
                <a:latin typeface="Arial" pitchFamily="34" charset="0"/>
                <a:cs typeface="Arial" pitchFamily="34" charset="0"/>
              </a:rPr>
              <a:t>Have Your Say.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sng" strike="noStrike" cap="none" normalizeH="0" baseline="0" dirty="0">
                <a:ln>
                  <a:noFill/>
                </a:ln>
                <a:solidFill>
                  <a:srgbClr val="0066FF"/>
                </a:solidFill>
                <a:effectLst/>
                <a:latin typeface="Arial" pitchFamily="34" charset="0"/>
                <a:cs typeface="Arial" pitchFamily="34" charset="0"/>
              </a:rPr>
              <a:t>www.ambulance.wales.nhs.uk</a:t>
            </a:r>
            <a:endParaRPr kumimoji="0" lang="en-US" sz="1400" b="0" i="0" u="none" strike="noStrike" cap="none" normalizeH="0" baseline="0" dirty="0">
              <a:ln>
                <a:noFill/>
              </a:ln>
              <a:solidFill>
                <a:schemeClr val="tx1"/>
              </a:solidFill>
              <a:effectLst/>
              <a:latin typeface="Arial" pitchFamily="34" charset="0"/>
              <a:cs typeface="Arial" pitchFamily="34" charset="0"/>
            </a:endParaRPr>
          </a:p>
        </p:txBody>
      </p:sp>
      <p:sp>
        <p:nvSpPr>
          <p:cNvPr id="3080" name="Text Box 8"/>
          <p:cNvSpPr txBox="1">
            <a:spLocks noChangeArrowheads="1"/>
          </p:cNvSpPr>
          <p:nvPr/>
        </p:nvSpPr>
        <p:spPr bwMode="auto">
          <a:xfrm>
            <a:off x="0" y="0"/>
            <a:ext cx="6858000" cy="539552"/>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906463" marR="0" lvl="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000000"/>
                </a:solidFill>
                <a:effectLst/>
                <a:latin typeface="Arial" pitchFamily="34" charset="0"/>
                <a:cs typeface="Arial" pitchFamily="34" charset="0"/>
              </a:rPr>
              <a:t>Can I bring someone with me?</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grpSp>
        <p:nvGrpSpPr>
          <p:cNvPr id="3081" name="Group 9"/>
          <p:cNvGrpSpPr>
            <a:grpSpLocks/>
          </p:cNvGrpSpPr>
          <p:nvPr/>
        </p:nvGrpSpPr>
        <p:grpSpPr bwMode="auto">
          <a:xfrm>
            <a:off x="332656" y="-25"/>
            <a:ext cx="539743" cy="716071"/>
            <a:chOff x="111193200" y="108525375"/>
            <a:chExt cx="396000" cy="525366"/>
          </a:xfrm>
        </p:grpSpPr>
        <p:sp>
          <p:nvSpPr>
            <p:cNvPr id="3082" name="Text Box 10"/>
            <p:cNvSpPr txBox="1">
              <a:spLocks noChangeArrowheads="1"/>
            </p:cNvSpPr>
            <p:nvPr/>
          </p:nvSpPr>
          <p:spPr bwMode="auto">
            <a:xfrm>
              <a:off x="111193200" y="108525375"/>
              <a:ext cx="396000" cy="288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R="0" lvl="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FFFFFF"/>
                  </a:solidFill>
                  <a:effectLst/>
                  <a:latin typeface="Arial" pitchFamily="34" charset="0"/>
                  <a:cs typeface="Arial" pitchFamily="34" charset="0"/>
                </a:rPr>
                <a:t>Q</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083" name="Text Box 11"/>
            <p:cNvSpPr txBox="1">
              <a:spLocks noChangeArrowheads="1"/>
            </p:cNvSpPr>
            <p:nvPr/>
          </p:nvSpPr>
          <p:spPr bwMode="auto">
            <a:xfrm>
              <a:off x="111193200" y="108762741"/>
              <a:ext cx="396000" cy="288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FFFFFF"/>
                  </a:solidFill>
                  <a:effectLst/>
                  <a:latin typeface="Arial" pitchFamily="34" charset="0"/>
                  <a:cs typeface="Arial" pitchFamily="34" charset="0"/>
                </a:rPr>
                <a:t>A</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grpSp>
        <p:nvGrpSpPr>
          <p:cNvPr id="3084" name="Group 12"/>
          <p:cNvGrpSpPr>
            <a:grpSpLocks/>
          </p:cNvGrpSpPr>
          <p:nvPr/>
        </p:nvGrpSpPr>
        <p:grpSpPr bwMode="auto">
          <a:xfrm>
            <a:off x="332656" y="2267744"/>
            <a:ext cx="6856707" cy="876771"/>
            <a:chOff x="110362652" y="107918066"/>
            <a:chExt cx="5030649" cy="643267"/>
          </a:xfrm>
        </p:grpSpPr>
        <p:sp>
          <p:nvSpPr>
            <p:cNvPr id="3085" name="Text Box 13"/>
            <p:cNvSpPr txBox="1">
              <a:spLocks noChangeArrowheads="1"/>
            </p:cNvSpPr>
            <p:nvPr/>
          </p:nvSpPr>
          <p:spPr bwMode="auto">
            <a:xfrm>
              <a:off x="110626807" y="107918094"/>
              <a:ext cx="4766494" cy="26411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269875" marR="0" lvl="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000000"/>
                  </a:solidFill>
                  <a:effectLst/>
                  <a:latin typeface="Arial" pitchFamily="34" charset="0"/>
                  <a:cs typeface="Arial" pitchFamily="34" charset="0"/>
                </a:rPr>
                <a:t>Who will pick me up?</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sp>
          <p:nvSpPr>
            <p:cNvPr id="3086" name="Text Box 14"/>
            <p:cNvSpPr txBox="1">
              <a:spLocks noChangeArrowheads="1"/>
            </p:cNvSpPr>
            <p:nvPr/>
          </p:nvSpPr>
          <p:spPr bwMode="auto">
            <a:xfrm>
              <a:off x="110626807" y="108129333"/>
              <a:ext cx="4372830" cy="432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273050" marR="0" lvl="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pitchFamily="34" charset="0"/>
                  <a:cs typeface="Arial" pitchFamily="34" charset="0"/>
                </a:rPr>
                <a:t>You will be transported to your appointment by the most appropriate available vehicle to meet your medical and mobility needs.</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grpSp>
          <p:nvGrpSpPr>
            <p:cNvPr id="3087" name="Group 15"/>
            <p:cNvGrpSpPr>
              <a:grpSpLocks/>
            </p:cNvGrpSpPr>
            <p:nvPr/>
          </p:nvGrpSpPr>
          <p:grpSpPr bwMode="auto">
            <a:xfrm>
              <a:off x="110362652" y="107918066"/>
              <a:ext cx="396001" cy="499306"/>
              <a:chOff x="111235952" y="108533966"/>
              <a:chExt cx="396001" cy="499306"/>
            </a:xfrm>
          </p:grpSpPr>
          <p:sp>
            <p:nvSpPr>
              <p:cNvPr id="3088" name="Text Box 16"/>
              <p:cNvSpPr txBox="1">
                <a:spLocks noChangeArrowheads="1"/>
              </p:cNvSpPr>
              <p:nvPr/>
            </p:nvSpPr>
            <p:spPr bwMode="auto">
              <a:xfrm>
                <a:off x="111235952" y="108533966"/>
                <a:ext cx="396000" cy="288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FFFFFF"/>
                    </a:solidFill>
                    <a:effectLst/>
                    <a:latin typeface="Arial" pitchFamily="34" charset="0"/>
                    <a:cs typeface="Arial" pitchFamily="34" charset="0"/>
                  </a:rPr>
                  <a:t>Q</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089" name="Text Box 17"/>
              <p:cNvSpPr txBox="1">
                <a:spLocks noChangeArrowheads="1"/>
              </p:cNvSpPr>
              <p:nvPr/>
            </p:nvSpPr>
            <p:spPr bwMode="auto">
              <a:xfrm>
                <a:off x="111235952" y="108745272"/>
                <a:ext cx="396001" cy="288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FFFFFF"/>
                    </a:solidFill>
                    <a:effectLst/>
                    <a:latin typeface="Arial" pitchFamily="34" charset="0"/>
                    <a:cs typeface="Arial" pitchFamily="34" charset="0"/>
                  </a:rPr>
                  <a:t>A</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grpSp>
      <p:grpSp>
        <p:nvGrpSpPr>
          <p:cNvPr id="3090" name="Group 18"/>
          <p:cNvGrpSpPr>
            <a:grpSpLocks/>
          </p:cNvGrpSpPr>
          <p:nvPr/>
        </p:nvGrpSpPr>
        <p:grpSpPr bwMode="auto">
          <a:xfrm>
            <a:off x="332656" y="3131840"/>
            <a:ext cx="6856722" cy="2297416"/>
            <a:chOff x="110362667" y="108695861"/>
            <a:chExt cx="5030661" cy="1307665"/>
          </a:xfrm>
        </p:grpSpPr>
        <p:sp>
          <p:nvSpPr>
            <p:cNvPr id="3091" name="Text Box 19"/>
            <p:cNvSpPr txBox="1">
              <a:spLocks noChangeArrowheads="1"/>
            </p:cNvSpPr>
            <p:nvPr/>
          </p:nvSpPr>
          <p:spPr bwMode="auto">
            <a:xfrm>
              <a:off x="110626830" y="108695861"/>
              <a:ext cx="4766498" cy="287497"/>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269875" marR="0" lvl="0" algn="l" defTabSz="914400" rtl="0" eaLnBrk="1" fontAlgn="base" latinLnBrk="0" hangingPunct="1">
                <a:lnSpc>
                  <a:spcPct val="100000"/>
                </a:lnSpc>
                <a:spcBef>
                  <a:spcPct val="0"/>
                </a:spcBef>
                <a:spcAft>
                  <a:spcPct val="0"/>
                </a:spcAft>
                <a:buClrTx/>
                <a:buSzTx/>
                <a:buFontTx/>
                <a:buNone/>
                <a:tabLst>
                  <a:tab pos="182563" algn="l"/>
                </a:tabLst>
              </a:pPr>
              <a:r>
                <a:rPr kumimoji="0" lang="en-GB" sz="1600" b="1" i="0" u="none" strike="noStrike" cap="none" normalizeH="0" baseline="0" dirty="0">
                  <a:ln>
                    <a:noFill/>
                  </a:ln>
                  <a:solidFill>
                    <a:srgbClr val="000000"/>
                  </a:solidFill>
                  <a:effectLst/>
                  <a:latin typeface="Arial" pitchFamily="34" charset="0"/>
                  <a:cs typeface="Arial" pitchFamily="34" charset="0"/>
                </a:rPr>
                <a:t>Who will collect me to go home?</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sp>
          <p:nvSpPr>
            <p:cNvPr id="3092" name="Text Box 20"/>
            <p:cNvSpPr txBox="1">
              <a:spLocks noChangeArrowheads="1"/>
            </p:cNvSpPr>
            <p:nvPr/>
          </p:nvSpPr>
          <p:spPr bwMode="auto">
            <a:xfrm>
              <a:off x="110626832" y="108887526"/>
              <a:ext cx="4418562" cy="1116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273050" marR="0" lvl="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pitchFamily="34" charset="0"/>
                  <a:cs typeface="Arial" pitchFamily="34" charset="0"/>
                </a:rPr>
                <a:t>The expected pick-up time for your return journey will be planned according to the anticipated duration of the appointment you are attending. </a:t>
              </a:r>
              <a:r>
                <a:rPr lang="en-GB" sz="1400" dirty="0">
                  <a:solidFill>
                    <a:srgbClr val="000000"/>
                  </a:solidFill>
                  <a:latin typeface="Arial" pitchFamily="34" charset="0"/>
                  <a:cs typeface="Arial" pitchFamily="34" charset="0"/>
                </a:rPr>
                <a:t>In addition, whenever possible, </a:t>
              </a:r>
              <a:r>
                <a:rPr kumimoji="0" lang="en-GB" sz="1400" b="0" i="0" u="none" strike="noStrike" cap="none" normalizeH="0" baseline="0" dirty="0">
                  <a:ln>
                    <a:noFill/>
                  </a:ln>
                  <a:solidFill>
                    <a:srgbClr val="000000"/>
                  </a:solidFill>
                  <a:effectLst/>
                  <a:latin typeface="Arial" pitchFamily="34" charset="0"/>
                  <a:cs typeface="Arial" pitchFamily="34" charset="0"/>
                </a:rPr>
                <a:t>Serennu will inform us that you are ready to go, just pop back to reception when</a:t>
              </a:r>
              <a:r>
                <a:rPr kumimoji="0" lang="en-GB" sz="1400" b="0" i="0" u="none" strike="noStrike" cap="none" normalizeH="0" dirty="0">
                  <a:ln>
                    <a:noFill/>
                  </a:ln>
                  <a:solidFill>
                    <a:srgbClr val="000000"/>
                  </a:solidFill>
                  <a:effectLst/>
                  <a:latin typeface="Arial" pitchFamily="34" charset="0"/>
                  <a:cs typeface="Arial" pitchFamily="34" charset="0"/>
                </a:rPr>
                <a:t> your appointment has ended and w</a:t>
              </a:r>
              <a:r>
                <a:rPr kumimoji="0" lang="en-GB" sz="1400" b="0" i="0" u="none" strike="noStrike" cap="none" normalizeH="0" baseline="0" dirty="0">
                  <a:ln>
                    <a:noFill/>
                  </a:ln>
                  <a:solidFill>
                    <a:srgbClr val="000000"/>
                  </a:solidFill>
                  <a:effectLst/>
                  <a:latin typeface="Arial" pitchFamily="34" charset="0"/>
                  <a:cs typeface="Arial" pitchFamily="34" charset="0"/>
                </a:rPr>
                <a:t>e will make every effort to pick you up as soon as possible.  During busy periods you may need to wait longer, however we will always try to keep you up to date with any delays. </a:t>
              </a:r>
            </a:p>
            <a:p>
              <a:pPr marL="273050" marR="0" lvl="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pitchFamily="34" charset="0"/>
                  <a:cs typeface="Arial" pitchFamily="34" charset="0"/>
                </a:rPr>
                <a:t>As there may be a number of patients on the vehicle, there may be a delay in returning you to your destination.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dirty="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rgbClr val="000000"/>
                  </a:solidFill>
                  <a:effectLst/>
                  <a:latin typeface="Arial" pitchFamily="34" charset="0"/>
                  <a:cs typeface="Arial" pitchFamily="34"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nvGrpSpPr>
            <p:cNvPr id="3093" name="Group 21"/>
            <p:cNvGrpSpPr>
              <a:grpSpLocks/>
            </p:cNvGrpSpPr>
            <p:nvPr/>
          </p:nvGrpSpPr>
          <p:grpSpPr bwMode="auto">
            <a:xfrm>
              <a:off x="110362667" y="108695876"/>
              <a:ext cx="396009" cy="479640"/>
              <a:chOff x="111350267" y="108706076"/>
              <a:chExt cx="396009" cy="479640"/>
            </a:xfrm>
          </p:grpSpPr>
          <p:sp>
            <p:nvSpPr>
              <p:cNvPr id="3094" name="Text Box 22"/>
              <p:cNvSpPr txBox="1">
                <a:spLocks noChangeArrowheads="1"/>
              </p:cNvSpPr>
              <p:nvPr/>
            </p:nvSpPr>
            <p:spPr bwMode="auto">
              <a:xfrm>
                <a:off x="111350267" y="108706076"/>
                <a:ext cx="396000" cy="288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FFFFFF"/>
                    </a:solidFill>
                    <a:effectLst/>
                    <a:latin typeface="Arial" pitchFamily="34" charset="0"/>
                    <a:cs typeface="Arial" pitchFamily="34" charset="0"/>
                  </a:rPr>
                  <a:t>Q</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095" name="Text Box 23"/>
              <p:cNvSpPr txBox="1">
                <a:spLocks noChangeArrowheads="1"/>
              </p:cNvSpPr>
              <p:nvPr/>
            </p:nvSpPr>
            <p:spPr bwMode="auto">
              <a:xfrm>
                <a:off x="111350276" y="108897716"/>
                <a:ext cx="396000" cy="288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FFFFFF"/>
                    </a:solidFill>
                    <a:effectLst/>
                    <a:latin typeface="Arial" pitchFamily="34" charset="0"/>
                    <a:cs typeface="Arial" pitchFamily="34" charset="0"/>
                  </a:rPr>
                  <a:t>A</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grpSp>
      <p:grpSp>
        <p:nvGrpSpPr>
          <p:cNvPr id="29" name="Group 28"/>
          <p:cNvGrpSpPr/>
          <p:nvPr/>
        </p:nvGrpSpPr>
        <p:grpSpPr>
          <a:xfrm>
            <a:off x="332656" y="5572132"/>
            <a:ext cx="6856705" cy="1071570"/>
            <a:chOff x="332656" y="5580112"/>
            <a:chExt cx="6856705" cy="1233885"/>
          </a:xfrm>
        </p:grpSpPr>
        <p:sp>
          <p:nvSpPr>
            <p:cNvPr id="3096" name="Text Box 24"/>
            <p:cNvSpPr txBox="1">
              <a:spLocks noChangeArrowheads="1"/>
            </p:cNvSpPr>
            <p:nvPr/>
          </p:nvSpPr>
          <p:spPr bwMode="auto">
            <a:xfrm>
              <a:off x="692696" y="5868144"/>
              <a:ext cx="6165304" cy="945853"/>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266700" marR="0" lvl="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pitchFamily="34" charset="0"/>
                  <a:cs typeface="Arial" pitchFamily="34" charset="0"/>
                </a:rPr>
                <a:t>Please contact us as soon as possible using the number on this leaflet and tell us that you no longer require transport. Your seat may be used for another patient.</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sp>
          <p:nvSpPr>
            <p:cNvPr id="3097" name="Text Box 25"/>
            <p:cNvSpPr txBox="1">
              <a:spLocks noChangeArrowheads="1"/>
            </p:cNvSpPr>
            <p:nvPr/>
          </p:nvSpPr>
          <p:spPr bwMode="auto">
            <a:xfrm>
              <a:off x="764704" y="5580112"/>
              <a:ext cx="6424657" cy="392543"/>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182563" marR="0" lvl="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000000"/>
                  </a:solidFill>
                  <a:effectLst/>
                  <a:latin typeface="Arial" pitchFamily="34" charset="0"/>
                  <a:cs typeface="Arial" pitchFamily="34" charset="0"/>
                </a:rPr>
                <a:t>What if I can’t make my appointment?</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sp>
          <p:nvSpPr>
            <p:cNvPr id="3098" name="Text Box 26"/>
            <p:cNvSpPr txBox="1">
              <a:spLocks noChangeArrowheads="1"/>
            </p:cNvSpPr>
            <p:nvPr/>
          </p:nvSpPr>
          <p:spPr bwMode="auto">
            <a:xfrm>
              <a:off x="332656" y="5580112"/>
              <a:ext cx="539743" cy="31403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FFFFFF"/>
                  </a:solidFill>
                  <a:effectLst/>
                  <a:latin typeface="Arial" pitchFamily="34" charset="0"/>
                  <a:cs typeface="Arial" pitchFamily="34" charset="0"/>
                </a:rPr>
                <a:t>Q</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099" name="Text Box 27"/>
            <p:cNvSpPr txBox="1">
              <a:spLocks noChangeArrowheads="1"/>
            </p:cNvSpPr>
            <p:nvPr/>
          </p:nvSpPr>
          <p:spPr bwMode="auto">
            <a:xfrm>
              <a:off x="332656" y="5868144"/>
              <a:ext cx="539743" cy="31403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FFFFFF"/>
                  </a:solidFill>
                  <a:effectLst/>
                  <a:latin typeface="Arial" pitchFamily="34" charset="0"/>
                  <a:cs typeface="Arial" pitchFamily="34" charset="0"/>
                </a:rPr>
                <a:t>A</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sp>
        <p:nvSpPr>
          <p:cNvPr id="3100" name="Rectangle 28"/>
          <p:cNvSpPr>
            <a:spLocks noChangeArrowheads="1"/>
          </p:cNvSpPr>
          <p:nvPr/>
        </p:nvSpPr>
        <p:spPr bwMode="auto">
          <a:xfrm>
            <a:off x="6858000" y="0"/>
            <a:ext cx="785080" cy="2747799"/>
          </a:xfrm>
          <a:prstGeom prst="rect">
            <a:avLst/>
          </a:prstGeom>
          <a:solidFill>
            <a:srgbClr val="FFFFFF"/>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GB">
              <a:latin typeface="Arial" pitchFamily="34" charset="0"/>
              <a:cs typeface="Arial" pitchFamily="34" charset="0"/>
            </a:endParaRPr>
          </a:p>
        </p:txBody>
      </p:sp>
      <p:pic>
        <p:nvPicPr>
          <p:cNvPr id="30" name="Picture 29" descr="1024 DSC_2387a.jpg"/>
          <p:cNvPicPr>
            <a:picLocks noChangeAspect="1"/>
          </p:cNvPicPr>
          <p:nvPr/>
        </p:nvPicPr>
        <p:blipFill>
          <a:blip r:embed="rId2" cstate="print"/>
          <a:stretch>
            <a:fillRect/>
          </a:stretch>
        </p:blipFill>
        <p:spPr>
          <a:xfrm>
            <a:off x="4869160" y="467544"/>
            <a:ext cx="2263830" cy="151216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TotalTime>
  <Words>650</Words>
  <Application>Microsoft Office PowerPoint</Application>
  <PresentationFormat>On-screen Show (4:3)</PresentationFormat>
  <Paragraphs>75</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Symbol</vt:lpstr>
      <vt:lpstr>Office Theme</vt:lpstr>
      <vt:lpstr>PowerPoint Presentation</vt:lpstr>
      <vt:lpstr>PowerPoint Presentation</vt:lpstr>
      <vt:lpstr>PowerPoint Presentation</vt:lpstr>
    </vt:vector>
  </TitlesOfParts>
  <Company>NHS Direct Wales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Gareth Thomas</dc:creator>
  <cp:lastModifiedBy>Marion Schmidt (Aneurin Bevan UHB - Paediatrics)</cp:lastModifiedBy>
  <cp:revision>79</cp:revision>
  <dcterms:created xsi:type="dcterms:W3CDTF">2013-10-31T11:48:13Z</dcterms:created>
  <dcterms:modified xsi:type="dcterms:W3CDTF">2023-06-07T12:51:18Z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1785654558</vt:i4>
  </property>
  <property fmtid="{D5CDD505-2E9C-101B-9397-08002B2CF9AE}" pid="4" name="_EmailSubject">
    <vt:lpwstr>information packs</vt:lpwstr>
  </property>
  <property fmtid="{D5CDD505-2E9C-101B-9397-08002B2CF9AE}" pid="5" name="_AuthorEmail">
    <vt:lpwstr>Jayne.Jones20@wales.nhs.uk</vt:lpwstr>
  </property>
  <property fmtid="{D5CDD505-2E9C-101B-9397-08002B2CF9AE}" pid="6" name="_AuthorEmailDisplayName">
    <vt:lpwstr>Jayne Jones (Aneurin Bevan UHB - Sparkle)</vt:lpwstr>
  </property>
  <property fmtid="{D5CDD505-2E9C-101B-9397-08002B2CF9AE}" pid="7" name="_PreviousAdHocReviewCycleID">
    <vt:i4>753441669</vt:i4>
  </property>
</Properties>
</file>